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2" r:id="rId3"/>
  </p:sldMasterIdLst>
  <p:notesMasterIdLst>
    <p:notesMasterId r:id="rId14"/>
  </p:notesMasterIdLst>
  <p:sldIdLst>
    <p:sldId id="256" r:id="rId4"/>
    <p:sldId id="258" r:id="rId5"/>
    <p:sldId id="259" r:id="rId6"/>
    <p:sldId id="278" r:id="rId7"/>
    <p:sldId id="279" r:id="rId8"/>
    <p:sldId id="280" r:id="rId9"/>
    <p:sldId id="281" r:id="rId10"/>
    <p:sldId id="282" r:id="rId11"/>
    <p:sldId id="283" r:id="rId12"/>
    <p:sldId id="27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D1CC2F-2A55-4679-992F-09E9BC062E9E}">
          <p14:sldIdLst>
            <p14:sldId id="256"/>
          </p14:sldIdLst>
        </p14:section>
        <p14:section name="RDD Fundamentals" id="{304DCC30-F43D-4E6D-A762-4A5F542C1F17}">
          <p14:sldIdLst>
            <p14:sldId id="258"/>
            <p14:sldId id="259"/>
            <p14:sldId id="278"/>
            <p14:sldId id="279"/>
            <p14:sldId id="280"/>
            <p14:sldId id="281"/>
            <p14:sldId id="282"/>
            <p14:sldId id="283"/>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8" autoAdjust="0"/>
    <p:restoredTop sz="83291" autoAdjust="0"/>
  </p:normalViewPr>
  <p:slideViewPr>
    <p:cSldViewPr snapToGrid="0" showGuides="1">
      <p:cViewPr>
        <p:scale>
          <a:sx n="67" d="100"/>
          <a:sy n="67" d="100"/>
        </p:scale>
        <p:origin x="836" y="516"/>
      </p:cViewPr>
      <p:guideLst>
        <p:guide orient="horz" pos="2160"/>
        <p:guide pos="3840"/>
      </p:guideLst>
    </p:cSldViewPr>
  </p:slideViewPr>
  <p:notesTextViewPr>
    <p:cViewPr>
      <p:scale>
        <a:sx n="1" d="1"/>
        <a:sy n="1" d="1"/>
      </p:scale>
      <p:origin x="0" y="0"/>
    </p:cViewPr>
  </p:notesTextViewPr>
  <p:notesViewPr>
    <p:cSldViewPr snapToGrid="0" showGuides="1">
      <p:cViewPr varScale="1">
        <p:scale>
          <a:sx n="80" d="100"/>
          <a:sy n="80" d="100"/>
        </p:scale>
        <p:origin x="2544"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53CC4-DBE7-48C4-97A3-468A09B4C8B2}" type="datetimeFigureOut">
              <a:rPr lang="en-US" smtClean="0"/>
              <a:t>1/21/2017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4E8C5-E47C-4901-9E81-89AAD0CFCD90}" type="slidenum">
              <a:rPr lang="en-US" smtClean="0"/>
              <a:t>‹#›</a:t>
            </a:fld>
            <a:endParaRPr lang="en-US"/>
          </a:p>
        </p:txBody>
      </p:sp>
    </p:spTree>
    <p:extLst>
      <p:ext uri="{BB962C8B-B14F-4D97-AF65-F5344CB8AC3E}">
        <p14:creationId xmlns:p14="http://schemas.microsoft.com/office/powerpoint/2010/main" val="240254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5:55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387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5:55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079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2978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1/21/2017 6:01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36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gradFill>
                  <a:gsLst>
                    <a:gs pos="2917">
                      <a:schemeClr val="tx1"/>
                    </a:gs>
                    <a:gs pos="30000">
                      <a:schemeClr val="tx1"/>
                    </a:gs>
                  </a:gsLst>
                  <a:lin ang="5400000" scaled="0"/>
                </a:gradFill>
                <a:latin typeface="+mn-lt"/>
                <a:ea typeface="+mn-ea"/>
                <a:cs typeface="+mn-cs"/>
              </a:rPr>
              <a:t>The driver also delivers the RDD graphs to master.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aseline="0" dirty="0"/>
              <a:t> </a:t>
            </a:r>
            <a:r>
              <a:rPr lang="en-US" sz="1200" kern="1200" dirty="0">
                <a:gradFill>
                  <a:gsLst>
                    <a:gs pos="2917">
                      <a:schemeClr val="tx1"/>
                    </a:gs>
                    <a:gs pos="30000">
                      <a:schemeClr val="tx1"/>
                    </a:gs>
                  </a:gsLst>
                  <a:lin ang="5400000" scaled="0"/>
                </a:gradFill>
                <a:latin typeface="+mn-lt"/>
                <a:ea typeface="+mn-ea"/>
                <a:cs typeface="+mn-cs"/>
              </a:rPr>
              <a:t>As you submit transformations on RDDs, Spark keeps track of the lineage graph, i.e., the set of dependencies between RDDs and contains all the information to compute each RDD on demand in case of recovery.</a:t>
            </a:r>
          </a:p>
          <a:p>
            <a:r>
              <a:rPr lang="en-US" dirty="0"/>
              <a:t>&amp; </a:t>
            </a:r>
          </a:p>
        </p:txBody>
      </p:sp>
      <p:sp>
        <p:nvSpPr>
          <p:cNvPr id="4" name="Slide Number Placeholder 3"/>
          <p:cNvSpPr>
            <a:spLocks noGrp="1"/>
          </p:cNvSpPr>
          <p:nvPr>
            <p:ph type="sldNum" sz="quarter" idx="10"/>
          </p:nvPr>
        </p:nvSpPr>
        <p:spPr/>
        <p:txBody>
          <a:bodyPr/>
          <a:lstStyle/>
          <a:p>
            <a:fld id="{A784E8C5-E47C-4901-9E81-89AAD0CFCD90}" type="slidenum">
              <a:rPr lang="en-US" smtClean="0"/>
              <a:t>5</a:t>
            </a:fld>
            <a:endParaRPr lang="en-US"/>
          </a:p>
        </p:txBody>
      </p:sp>
    </p:spTree>
    <p:extLst>
      <p:ext uri="{BB962C8B-B14F-4D97-AF65-F5344CB8AC3E}">
        <p14:creationId xmlns:p14="http://schemas.microsoft.com/office/powerpoint/2010/main" val="1882244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gradFill>
                  <a:gsLst>
                    <a:gs pos="2917">
                      <a:schemeClr val="tx1"/>
                    </a:gs>
                    <a:gs pos="30000">
                      <a:schemeClr val="tx1"/>
                    </a:gs>
                  </a:gsLst>
                  <a:lin ang="5400000" scaled="0"/>
                </a:gradFill>
                <a:latin typeface="+mn-lt"/>
                <a:ea typeface="+mn-ea"/>
                <a:cs typeface="+mn-cs"/>
              </a:rPr>
              <a:t>Executors are launched once at the beginning of a Spark application and typically the run for the entire lifetime of an application</a:t>
            </a:r>
          </a:p>
          <a:p>
            <a:endParaRPr lang="en-US" dirty="0"/>
          </a:p>
        </p:txBody>
      </p:sp>
      <p:sp>
        <p:nvSpPr>
          <p:cNvPr id="4" name="Slide Number Placeholder 3"/>
          <p:cNvSpPr>
            <a:spLocks noGrp="1"/>
          </p:cNvSpPr>
          <p:nvPr>
            <p:ph type="sldNum" sz="quarter" idx="10"/>
          </p:nvPr>
        </p:nvSpPr>
        <p:spPr/>
        <p:txBody>
          <a:bodyPr/>
          <a:lstStyle/>
          <a:p>
            <a:fld id="{A784E8C5-E47C-4901-9E81-89AAD0CFCD90}" type="slidenum">
              <a:rPr lang="en-US" smtClean="0"/>
              <a:t>6</a:t>
            </a:fld>
            <a:endParaRPr lang="en-US"/>
          </a:p>
        </p:txBody>
      </p:sp>
    </p:spTree>
    <p:extLst>
      <p:ext uri="{BB962C8B-B14F-4D97-AF65-F5344CB8AC3E}">
        <p14:creationId xmlns:p14="http://schemas.microsoft.com/office/powerpoint/2010/main" val="1455491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Q) Does every Action in Spark result in exactly one Job being run in the execution environment?</a:t>
            </a:r>
          </a:p>
          <a:p>
            <a:r>
              <a:rPr lang="en-US" sz="1200" b="0" i="0" kern="1200" dirty="0">
                <a:solidFill>
                  <a:schemeClr val="tx1"/>
                </a:solidFill>
                <a:effectLst/>
                <a:latin typeface="+mn-lt"/>
                <a:ea typeface="+mn-ea"/>
                <a:cs typeface="+mn-cs"/>
              </a:rPr>
              <a:t>No.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a Action sometimes result in multiple Jobs being run? When? Why? Is this determined by the complexity of the DAG above the RDD on which I called Action or something else?</a:t>
            </a:r>
          </a:p>
          <a:p>
            <a:r>
              <a:rPr lang="en-US" sz="1200" b="0" i="0" kern="1200" dirty="0">
                <a:solidFill>
                  <a:schemeClr val="tx1"/>
                </a:solidFill>
                <a:effectLst/>
                <a:latin typeface="+mn-lt"/>
                <a:ea typeface="+mn-ea"/>
                <a:cs typeface="+mn-cs"/>
              </a:rPr>
              <a:t>Yes. For example, take can fire multiple jobs. It tries to fetch data from the 1st partition with a job, and if it doesn't have enough data, it fetches from more partitions.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On a different note, inside of a job, is it true that sometimes stages run in serial, one after another... and other times 2 stages can run in parallel?</a:t>
            </a:r>
          </a:p>
          <a:p>
            <a:r>
              <a:rPr lang="en-US" sz="1200" b="0" i="0" kern="1200" dirty="0">
                <a:solidFill>
                  <a:schemeClr val="tx1"/>
                </a:solidFill>
                <a:effectLst/>
                <a:latin typeface="+mn-lt"/>
                <a:ea typeface="+mn-ea"/>
                <a:cs typeface="+mn-cs"/>
              </a:rPr>
              <a:t>Yes. For example a join. The two input stages can run in parallel.</a:t>
            </a:r>
          </a:p>
          <a:p>
            <a:br>
              <a:rPr lang="en-US" dirty="0"/>
            </a:br>
            <a:endParaRPr lang="en-US" dirty="0"/>
          </a:p>
          <a:p>
            <a:endParaRPr lang="en-US" sz="1200" b="0" i="0" kern="1200" dirty="0">
              <a:solidFill>
                <a:schemeClr val="tx1"/>
              </a:solidFill>
              <a:effectLst/>
              <a:latin typeface="+mn-lt"/>
              <a:ea typeface="+mn-ea"/>
              <a:cs typeface="+mn-cs"/>
            </a:endParaRPr>
          </a:p>
          <a:p>
            <a:endParaRPr lang="en-US" i="1" dirty="0">
              <a:latin typeface="Source Sans Pro "/>
              <a:cs typeface="Source Sans Pro "/>
            </a:endParaRPr>
          </a:p>
          <a:p>
            <a:endParaRPr lang="en-US" i="1" dirty="0">
              <a:latin typeface="Source Sans Pro "/>
              <a:cs typeface="Source Sans Pro "/>
            </a:endParaRPr>
          </a:p>
          <a:p>
            <a:r>
              <a:rPr lang="en-US" i="1" dirty="0">
                <a:latin typeface="Source Sans Pro "/>
                <a:cs typeface="Source Sans Pro "/>
              </a:rPr>
              <a:t>Jobs</a:t>
            </a:r>
            <a:r>
              <a:rPr lang="en-US" dirty="0"/>
              <a:t>: Work required to compute RDD in </a:t>
            </a:r>
            <a:r>
              <a:rPr lang="en-US" dirty="0" err="1"/>
              <a:t>runJob</a:t>
            </a:r>
            <a:r>
              <a:rPr lang="en-US" dirty="0"/>
              <a:t>.</a:t>
            </a:r>
          </a:p>
          <a:p>
            <a:endParaRPr lang="en-US" i="1" dirty="0">
              <a:latin typeface="Source Sans Pro "/>
              <a:cs typeface="Source Sans Pro "/>
            </a:endParaRPr>
          </a:p>
          <a:p>
            <a:r>
              <a:rPr lang="en-US" i="1" dirty="0">
                <a:latin typeface="Source Sans Pro "/>
                <a:cs typeface="Source Sans Pro "/>
              </a:rPr>
              <a:t>Stages</a:t>
            </a:r>
            <a:r>
              <a:rPr lang="en-US" dirty="0"/>
              <a:t>: A wave of work within a job, corresponding to one or more pipelined RDD’s.</a:t>
            </a:r>
          </a:p>
          <a:p>
            <a:endParaRPr lang="en-US" i="1" dirty="0">
              <a:latin typeface="Source Sans Pro "/>
              <a:cs typeface="Source Sans Pro "/>
            </a:endParaRPr>
          </a:p>
          <a:p>
            <a:r>
              <a:rPr lang="en-US" i="1" dirty="0">
                <a:latin typeface="Source Sans Pro "/>
                <a:cs typeface="Source Sans Pro "/>
              </a:rPr>
              <a:t>Tasks</a:t>
            </a:r>
            <a:r>
              <a:rPr lang="en-US" b="1" i="1" dirty="0"/>
              <a:t>: </a:t>
            </a:r>
            <a:r>
              <a:rPr lang="en-US" b="1" dirty="0"/>
              <a:t>A unit of work within a stage, corresponding to one RDD partition.</a:t>
            </a:r>
          </a:p>
          <a:p>
            <a:endParaRPr lang="en-US" b="1" i="1" dirty="0"/>
          </a:p>
          <a:p>
            <a:r>
              <a:rPr lang="en-US" i="1" dirty="0">
                <a:latin typeface="Source Sans Pro"/>
                <a:cs typeface="Source Sans Pro"/>
              </a:rPr>
              <a:t>Shuffle: </a:t>
            </a:r>
            <a:r>
              <a:rPr lang="en-US" b="1" dirty="0"/>
              <a:t>The transfer of data between stages.</a:t>
            </a:r>
            <a:endParaRPr lang="en-US" i="1" dirty="0">
              <a:latin typeface="Source Sans Pro"/>
              <a:cs typeface="Source Sans Pro"/>
            </a:endParaRPr>
          </a:p>
          <a:p>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stage corresponds to a collection </a:t>
            </a:r>
            <a:r>
              <a:rPr lang="en-US" sz="1200" b="0" i="0" kern="1200" dirty="0" err="1">
                <a:solidFill>
                  <a:schemeClr val="tx1"/>
                </a:solidFill>
                <a:effectLst/>
                <a:latin typeface="+mn-lt"/>
                <a:ea typeface="+mn-ea"/>
                <a:cs typeface="+mn-cs"/>
              </a:rPr>
              <a:t>of</a:t>
            </a:r>
            <a:r>
              <a:rPr lang="en-US" sz="1200" b="0" i="1" kern="1200" dirty="0" err="1">
                <a:solidFill>
                  <a:schemeClr val="tx1"/>
                </a:solidFill>
                <a:effectLst/>
                <a:latin typeface="+mn-lt"/>
                <a:ea typeface="+mn-ea"/>
                <a:cs typeface="+mn-cs"/>
              </a:rPr>
              <a:t>tasks</a:t>
            </a:r>
            <a:r>
              <a:rPr lang="en-US" sz="1200" b="0" i="0" kern="1200" dirty="0">
                <a:solidFill>
                  <a:schemeClr val="tx1"/>
                </a:solidFill>
                <a:effectLst/>
                <a:latin typeface="+mn-lt"/>
                <a:ea typeface="+mn-ea"/>
                <a:cs typeface="+mn-cs"/>
              </a:rPr>
              <a:t> that all execute the same code, each on a different subset of the data. Each stage contains a sequence of transformations that can be completed without </a:t>
            </a:r>
            <a:r>
              <a:rPr lang="en-US" sz="1200" b="0" i="1" kern="1200" dirty="0">
                <a:solidFill>
                  <a:schemeClr val="tx1"/>
                </a:solidFill>
                <a:effectLst/>
                <a:latin typeface="+mn-lt"/>
                <a:ea typeface="+mn-ea"/>
                <a:cs typeface="+mn-cs"/>
              </a:rPr>
              <a:t>shuffling</a:t>
            </a:r>
            <a:r>
              <a:rPr lang="en-US" sz="1200" b="0" i="0" kern="1200" dirty="0">
                <a:solidFill>
                  <a:schemeClr val="tx1"/>
                </a:solidFill>
                <a:effectLst/>
                <a:latin typeface="+mn-lt"/>
                <a:ea typeface="+mn-ea"/>
                <a:cs typeface="+mn-cs"/>
              </a:rPr>
              <a:t> the full data.</a:t>
            </a:r>
          </a:p>
          <a:p>
            <a:endParaRPr lang="en-US" dirty="0"/>
          </a:p>
          <a:p>
            <a:endParaRPr lang="en-US" dirty="0"/>
          </a:p>
          <a:p>
            <a:r>
              <a:rPr lang="en-US" dirty="0"/>
              <a:t>The set of stages produced for a particular action is termed a  job . In each case when we invoke actions such as  count , we are creating a job composed of one or more stages.</a:t>
            </a:r>
          </a:p>
          <a:p>
            <a:endParaRPr lang="en-US" dirty="0"/>
          </a:p>
          <a:p>
            <a:r>
              <a:rPr lang="en-US" dirty="0"/>
              <a:t>Once the stage graph is defined, tasks are created and dispatched to an internal scheduler</a:t>
            </a:r>
          </a:p>
          <a:p>
            <a:r>
              <a:rPr lang="en-US" dirty="0"/>
              <a:t>which varies depending on the deployment mode being used. Stages in the physical plan</a:t>
            </a:r>
          </a:p>
          <a:p>
            <a:r>
              <a:rPr lang="en-US" dirty="0"/>
              <a:t>can depend on each other, based on the RDD lineage, so they will be executed in a</a:t>
            </a:r>
          </a:p>
          <a:p>
            <a:r>
              <a:rPr lang="en-US" dirty="0"/>
              <a:t>specific order. For instance a stage that outputs shuffle data most occur before one that</a:t>
            </a:r>
          </a:p>
          <a:p>
            <a:r>
              <a:rPr lang="en-US" dirty="0"/>
              <a:t>relies on that data being present.</a:t>
            </a:r>
          </a:p>
          <a:p>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9</a:t>
            </a:fld>
            <a:endParaRPr lang="en-US"/>
          </a:p>
        </p:txBody>
      </p:sp>
    </p:spTree>
    <p:extLst>
      <p:ext uri="{BB962C8B-B14F-4D97-AF65-F5344CB8AC3E}">
        <p14:creationId xmlns:p14="http://schemas.microsoft.com/office/powerpoint/2010/main" val="2842234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314829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53930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7113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27653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00394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2415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6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673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5927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8643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268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177900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73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43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31978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1376428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0060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65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7512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1002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878727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187342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2368453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7175699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71714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2585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524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86300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9936460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149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633233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8178941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0326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378046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45153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602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95170781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121722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842956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346461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286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352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033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2879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095999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1/21/2017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635150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5331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58619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704658"/>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3885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673744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08377091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81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422295739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80531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349828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143379233"/>
      </p:ext>
    </p:extLst>
  </p:cSld>
  <p:clrMapOvr>
    <a:masterClrMapping/>
  </p:clrMapOvr>
  <p:transition spd="med">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64366522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52856696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758148974"/>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6" name="Rectangle 5"/>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889536484"/>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24387423"/>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486059838"/>
      </p:ext>
    </p:extLst>
  </p:cSld>
  <p:clrMapOvr>
    <a:masterClrMapping/>
  </p:clrMapOvr>
  <p:transition spd="med">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6562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10703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7063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61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552165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10439304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59198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59170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8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oleObject" Target="../embeddings/oleObject1.bin"/><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ags" Target="../tags/tag1.xml"/><Relationship Id="rId2" Type="http://schemas.openxmlformats.org/officeDocument/2006/relationships/slideLayout" Target="../slideLayouts/slideLayout60.xml"/><Relationship Id="rId16" Type="http://schemas.openxmlformats.org/officeDocument/2006/relationships/vmlDrawing" Target="../drawings/vmlDrawing1.vml"/><Relationship Id="rId20" Type="http://schemas.openxmlformats.org/officeDocument/2006/relationships/image" Target="../media/image9.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3.xml"/><Relationship Id="rId10" Type="http://schemas.openxmlformats.org/officeDocument/2006/relationships/slideLayout" Target="../slideLayouts/slideLayout68.xml"/><Relationship Id="rId19" Type="http://schemas.openxmlformats.org/officeDocument/2006/relationships/image" Target="../media/image8.emf"/><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6703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0" r:id="rId29"/>
    <p:sldLayoutId id="2147483691"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71117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3"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67849710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Architecture</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15709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945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23775"/>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Spark Deployment Modes</a:t>
            </a:r>
          </a:p>
          <a:p>
            <a:pPr defTabSz="914367">
              <a:lnSpc>
                <a:spcPct val="100000"/>
              </a:lnSpc>
              <a:spcBef>
                <a:spcPts val="980"/>
              </a:spcBef>
            </a:pPr>
            <a:r>
              <a:rPr lang="en-US" sz="2353" dirty="0">
                <a:solidFill>
                  <a:srgbClr val="FFFFFF"/>
                </a:solidFill>
                <a:latin typeface="Segoe UI Light"/>
              </a:rPr>
              <a:t>Spark Architecture</a:t>
            </a:r>
          </a:p>
          <a:p>
            <a:pPr defTabSz="914367">
              <a:lnSpc>
                <a:spcPct val="100000"/>
              </a:lnSpc>
              <a:spcBef>
                <a:spcPts val="980"/>
              </a:spcBef>
            </a:pPr>
            <a:r>
              <a:rPr lang="en-US" sz="2353" dirty="0">
                <a:solidFill>
                  <a:srgbClr val="FFFFFF"/>
                </a:solidFill>
                <a:latin typeface="Segoe UI Light"/>
              </a:rPr>
              <a:t>Physical Query Execution</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313"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335551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Launching the Spark In Standalone Mode</a:t>
            </a:r>
          </a:p>
        </p:txBody>
      </p:sp>
      <p:sp>
        <p:nvSpPr>
          <p:cNvPr id="109" name="AutoShape 360"/>
          <p:cNvSpPr>
            <a:spLocks noChangeAspect="1" noChangeArrowheads="1" noTextEdit="1"/>
          </p:cNvSpPr>
          <p:nvPr/>
        </p:nvSpPr>
        <p:spPr bwMode="auto">
          <a:xfrm>
            <a:off x="8026791" y="1225265"/>
            <a:ext cx="1772762" cy="506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 name="TextBox 4"/>
          <p:cNvSpPr txBox="1"/>
          <p:nvPr/>
        </p:nvSpPr>
        <p:spPr>
          <a:xfrm>
            <a:off x="658312" y="1711632"/>
            <a:ext cx="5437688" cy="3709454"/>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In standalone mode, Spark uses a Master daemon to coordinate with workers, which run the executors. </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Standalone mode is the default, but cannot be used on secure clusters.</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When you submit an application, you can choose how much memory its executors will use, as well as the total number of cores across all executors.</a:t>
            </a:r>
            <a:endParaRPr lang="en-US" kern="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306291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on YARN Mode</a:t>
            </a:r>
          </a:p>
        </p:txBody>
      </p:sp>
      <p:sp>
        <p:nvSpPr>
          <p:cNvPr id="109" name="AutoShape 360"/>
          <p:cNvSpPr>
            <a:spLocks noChangeAspect="1" noChangeArrowheads="1" noTextEdit="1"/>
          </p:cNvSpPr>
          <p:nvPr/>
        </p:nvSpPr>
        <p:spPr bwMode="auto">
          <a:xfrm>
            <a:off x="8026791" y="1225265"/>
            <a:ext cx="1772762" cy="506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 name="TextBox 4"/>
          <p:cNvSpPr txBox="1"/>
          <p:nvPr/>
        </p:nvSpPr>
        <p:spPr>
          <a:xfrm>
            <a:off x="658311" y="1711631"/>
            <a:ext cx="11264139" cy="4757431"/>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In YARN mode, the YARN </a:t>
            </a:r>
            <a:r>
              <a:rPr lang="en-US" sz="2353" kern="0" dirty="0" err="1">
                <a:gradFill>
                  <a:gsLst>
                    <a:gs pos="2917">
                      <a:schemeClr val="tx1"/>
                    </a:gs>
                    <a:gs pos="30000">
                      <a:schemeClr val="tx1"/>
                    </a:gs>
                  </a:gsLst>
                  <a:lin ang="5400000" scaled="0"/>
                </a:gradFill>
                <a:latin typeface="+mj-lt"/>
              </a:rPr>
              <a:t>ResourceManager</a:t>
            </a:r>
            <a:r>
              <a:rPr lang="en-US" sz="2353" kern="0" dirty="0">
                <a:gradFill>
                  <a:gsLst>
                    <a:gs pos="2917">
                      <a:schemeClr val="tx1"/>
                    </a:gs>
                    <a:gs pos="30000">
                      <a:schemeClr val="tx1"/>
                    </a:gs>
                  </a:gsLst>
                  <a:lin ang="5400000" scaled="0"/>
                </a:gradFill>
                <a:latin typeface="+mj-lt"/>
              </a:rPr>
              <a:t> performs the functions of the Spark Master. </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The functions of the workers are performed by the YARN </a:t>
            </a:r>
            <a:r>
              <a:rPr lang="en-US" sz="2353" kern="0" dirty="0" err="1">
                <a:gradFill>
                  <a:gsLst>
                    <a:gs pos="2917">
                      <a:schemeClr val="tx1"/>
                    </a:gs>
                    <a:gs pos="30000">
                      <a:schemeClr val="tx1"/>
                    </a:gs>
                  </a:gsLst>
                  <a:lin ang="5400000" scaled="0"/>
                </a:gradFill>
                <a:latin typeface="+mj-lt"/>
              </a:rPr>
              <a:t>NodeManager</a:t>
            </a:r>
            <a:r>
              <a:rPr lang="en-US" sz="2353" kern="0" dirty="0">
                <a:gradFill>
                  <a:gsLst>
                    <a:gs pos="2917">
                      <a:schemeClr val="tx1"/>
                    </a:gs>
                    <a:gs pos="30000">
                      <a:schemeClr val="tx1"/>
                    </a:gs>
                  </a:gsLst>
                  <a:lin ang="5400000" scaled="0"/>
                </a:gradFill>
                <a:latin typeface="+mj-lt"/>
              </a:rPr>
              <a:t> daemons, which run the executors.</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YARN mode is a bit more complex than standalone mode, but can be much more secure</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Two modes of running a Spark Application in YARN: client mode, cluster mode</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Client Mode: runs in the foreground (</a:t>
            </a:r>
            <a:r>
              <a:rPr lang="en-US" sz="2353" kern="0" dirty="0">
                <a:gradFill>
                  <a:gsLst>
                    <a:gs pos="2917">
                      <a:schemeClr val="tx1"/>
                    </a:gs>
                    <a:gs pos="30000">
                      <a:schemeClr val="tx1"/>
                    </a:gs>
                  </a:gsLst>
                  <a:lin ang="5400000" scaled="0"/>
                </a:gradFill>
                <a:latin typeface="Consolas" panose="020B0609020204030204" pitchFamily="49" charset="0"/>
              </a:rPr>
              <a:t>-deploy-mode cluster</a:t>
            </a:r>
            <a:r>
              <a:rPr lang="en-US" sz="2353" kern="0" dirty="0">
                <a:gradFill>
                  <a:gsLst>
                    <a:gs pos="2917">
                      <a:schemeClr val="tx1"/>
                    </a:gs>
                    <a:gs pos="30000">
                      <a:schemeClr val="tx1"/>
                    </a:gs>
                  </a:gsLst>
                  <a:lin ang="5400000" scaled="0"/>
                </a:gradFill>
                <a:latin typeface="+mj-lt"/>
              </a:rPr>
              <a:t>)</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Cluster Mode: runs in the background (</a:t>
            </a:r>
            <a:r>
              <a:rPr lang="en-US" sz="2353" kern="0" dirty="0">
                <a:gradFill>
                  <a:gsLst>
                    <a:gs pos="2917">
                      <a:schemeClr val="tx1"/>
                    </a:gs>
                    <a:gs pos="30000">
                      <a:schemeClr val="tx1"/>
                    </a:gs>
                  </a:gsLst>
                  <a:lin ang="5400000" scaled="0"/>
                </a:gradFill>
                <a:latin typeface="Consolas" panose="020B0609020204030204" pitchFamily="49" charset="0"/>
              </a:rPr>
              <a:t>-deploy mode client</a:t>
            </a:r>
            <a:r>
              <a:rPr lang="en-US" sz="2353" kern="0" dirty="0">
                <a:gradFill>
                  <a:gsLst>
                    <a:gs pos="2917">
                      <a:schemeClr val="tx1"/>
                    </a:gs>
                    <a:gs pos="30000">
                      <a:schemeClr val="tx1"/>
                    </a:gs>
                  </a:gsLst>
                  <a:lin ang="5400000" scaled="0"/>
                </a:gradFill>
                <a:latin typeface="+mj-lt"/>
              </a:rPr>
              <a:t>)</a:t>
            </a:r>
          </a:p>
          <a:p>
            <a:pPr marL="793345" lvl="1"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A little more complex than client mode, but allows user to log out without terminating the application</a:t>
            </a:r>
          </a:p>
          <a:p>
            <a:pPr marL="336145" indent="-336145" defTabSz="896386">
              <a:lnSpc>
                <a:spcPct val="90000"/>
              </a:lnSpc>
              <a:spcAft>
                <a:spcPts val="588"/>
              </a:spcAft>
              <a:buFont typeface="Arial" panose="020B0604020202020204" pitchFamily="34" charset="0"/>
              <a:buChar char="•"/>
            </a:pPr>
            <a:endParaRPr lang="en-US" kern="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290838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Driver, Executors, Stages, and Tasks</a:t>
            </a:r>
          </a:p>
        </p:txBody>
      </p:sp>
      <p:sp>
        <p:nvSpPr>
          <p:cNvPr id="3" name="TextBox 2"/>
          <p:cNvSpPr txBox="1"/>
          <p:nvPr/>
        </p:nvSpPr>
        <p:spPr>
          <a:xfrm>
            <a:off x="268927" y="1152265"/>
            <a:ext cx="10094303" cy="4659682"/>
          </a:xfrm>
          <a:prstGeom prst="rect">
            <a:avLst/>
          </a:prstGeom>
          <a:noFill/>
        </p:spPr>
        <p:txBody>
          <a:bodyPr wrap="square" lIns="182880" tIns="146304" rIns="182880" bIns="146304" rtlCol="0">
            <a:no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Spark Driver – runs on the master node and declares transformations and actions on the data.</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Driver creates the </a:t>
            </a:r>
            <a:r>
              <a:rPr lang="en-US" sz="2400" dirty="0" err="1">
                <a:gradFill>
                  <a:gsLst>
                    <a:gs pos="2917">
                      <a:schemeClr val="tx1"/>
                    </a:gs>
                    <a:gs pos="30000">
                      <a:schemeClr val="tx1"/>
                    </a:gs>
                  </a:gsLst>
                  <a:lin ang="5400000" scaled="0"/>
                </a:gradFill>
                <a:latin typeface="+mj-lt"/>
              </a:rPr>
              <a:t>SparkContext</a:t>
            </a:r>
            <a:r>
              <a:rPr lang="en-US" sz="2400" dirty="0">
                <a:gradFill>
                  <a:gsLst>
                    <a:gs pos="2917">
                      <a:schemeClr val="tx1"/>
                    </a:gs>
                    <a:gs pos="30000">
                      <a:schemeClr val="tx1"/>
                    </a:gs>
                  </a:gsLst>
                  <a:lin ang="5400000" scaled="0"/>
                </a:gradFill>
                <a:latin typeface="+mj-lt"/>
              </a:rPr>
              <a:t>/Spark Session, connected to a given Spark Master.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As you submit transformations on RDDs, Spark keeps track of the lineage graph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Accumulators – provide a simple syntax for aggregating values from worker nodes back to the driver program.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Broadcast variables – a second kind of shared variable, allows Spark to efficiently send a large, read-only value to all the worker nodes for use in one or more Spark operations.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Pipe: a method on RDDs that allow us to write parts of jobs with any language we wat as long as it can read and write to Unix standard streams.</a:t>
            </a:r>
          </a:p>
        </p:txBody>
      </p:sp>
    </p:spTree>
    <p:extLst>
      <p:ext uri="{BB962C8B-B14F-4D97-AF65-F5344CB8AC3E}">
        <p14:creationId xmlns:p14="http://schemas.microsoft.com/office/powerpoint/2010/main" val="413356052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Driver, Executors, Stages, and Tasks</a:t>
            </a:r>
          </a:p>
        </p:txBody>
      </p:sp>
      <p:sp>
        <p:nvSpPr>
          <p:cNvPr id="3" name="TextBox 2"/>
          <p:cNvSpPr txBox="1"/>
          <p:nvPr/>
        </p:nvSpPr>
        <p:spPr>
          <a:xfrm>
            <a:off x="268927" y="1152265"/>
            <a:ext cx="10094303" cy="4659682"/>
          </a:xfrm>
          <a:prstGeom prst="rect">
            <a:avLst/>
          </a:prstGeom>
          <a:noFill/>
        </p:spPr>
        <p:txBody>
          <a:bodyPr wrap="square" lIns="182880" tIns="146304" rIns="182880" bIns="146304" rtlCol="0">
            <a:no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Executors – worker processes responsible for running the individual tasks in a given Spark job.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Executors have two roles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Run the tasks that make up the application and return the results to the driver</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Provide in-memory storage for RDDs that are cached by user programs.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Job: The work required to compute an RDD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Stage: A wave of work within a job, corresponding to one or more pipelined RDD’s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Tasks: A unit of work within a stage, corresponding to one RDD partition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Shuffle: The transfer of data between stages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76937684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Run Time Architecture</a:t>
            </a:r>
          </a:p>
        </p:txBody>
      </p:sp>
      <p:sp>
        <p:nvSpPr>
          <p:cNvPr id="3" name="TextBox 2"/>
          <p:cNvSpPr txBox="1"/>
          <p:nvPr/>
        </p:nvSpPr>
        <p:spPr>
          <a:xfrm>
            <a:off x="268927" y="1152265"/>
            <a:ext cx="10094303" cy="4659682"/>
          </a:xfrm>
          <a:prstGeom prst="rect">
            <a:avLst/>
          </a:prstGeom>
          <a:noFill/>
        </p:spPr>
        <p:txBody>
          <a:bodyPr wrap="square" lIns="182880" tIns="146304" rIns="182880" bIns="146304" rtlCol="0">
            <a:noAutofit/>
          </a:bodyPr>
          <a:lstStyle/>
          <a:p>
            <a:pPr lvl="1">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4" name="Rectangle 3"/>
          <p:cNvSpPr/>
          <p:nvPr/>
        </p:nvSpPr>
        <p:spPr bwMode="auto">
          <a:xfrm>
            <a:off x="613776" y="3482107"/>
            <a:ext cx="2505206" cy="86442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6" name="Straight Arrow Connector 5"/>
          <p:cNvCxnSpPr/>
          <p:nvPr/>
        </p:nvCxnSpPr>
        <p:spPr>
          <a:xfrm>
            <a:off x="3131507" y="3958225"/>
            <a:ext cx="1227551" cy="125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4371583" y="3526012"/>
            <a:ext cx="2505206" cy="86442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Rectangle 13"/>
          <p:cNvSpPr/>
          <p:nvPr/>
        </p:nvSpPr>
        <p:spPr bwMode="auto">
          <a:xfrm>
            <a:off x="8192046" y="1261418"/>
            <a:ext cx="2503678" cy="216758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6" name="TextBox 15"/>
          <p:cNvSpPr txBox="1"/>
          <p:nvPr/>
        </p:nvSpPr>
        <p:spPr>
          <a:xfrm>
            <a:off x="613776" y="2932771"/>
            <a:ext cx="1995609"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Driver Program</a:t>
            </a:r>
          </a:p>
        </p:txBody>
      </p:sp>
      <p:sp>
        <p:nvSpPr>
          <p:cNvPr id="17" name="TextBox 16"/>
          <p:cNvSpPr txBox="1"/>
          <p:nvPr/>
        </p:nvSpPr>
        <p:spPr>
          <a:xfrm>
            <a:off x="748578" y="3653679"/>
            <a:ext cx="1995609"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Spark Context</a:t>
            </a:r>
          </a:p>
        </p:txBody>
      </p:sp>
      <p:sp>
        <p:nvSpPr>
          <p:cNvPr id="18" name="TextBox 17"/>
          <p:cNvSpPr txBox="1"/>
          <p:nvPr/>
        </p:nvSpPr>
        <p:spPr>
          <a:xfrm>
            <a:off x="4580879" y="3683416"/>
            <a:ext cx="2273784"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Cluster Manager</a:t>
            </a:r>
          </a:p>
        </p:txBody>
      </p:sp>
      <p:sp>
        <p:nvSpPr>
          <p:cNvPr id="19" name="TextBox 18"/>
          <p:cNvSpPr txBox="1"/>
          <p:nvPr/>
        </p:nvSpPr>
        <p:spPr>
          <a:xfrm>
            <a:off x="8257061" y="1315642"/>
            <a:ext cx="2273784"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Worker Node</a:t>
            </a:r>
          </a:p>
        </p:txBody>
      </p:sp>
      <p:sp>
        <p:nvSpPr>
          <p:cNvPr id="23" name="Rectangle 22"/>
          <p:cNvSpPr/>
          <p:nvPr/>
        </p:nvSpPr>
        <p:spPr bwMode="auto">
          <a:xfrm>
            <a:off x="8385717" y="1906859"/>
            <a:ext cx="2145128" cy="1248936"/>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5" name="Rounded Rectangle 24"/>
          <p:cNvSpPr/>
          <p:nvPr/>
        </p:nvSpPr>
        <p:spPr bwMode="auto">
          <a:xfrm>
            <a:off x="8430322" y="2539103"/>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6" name="TextBox 25"/>
          <p:cNvSpPr txBox="1"/>
          <p:nvPr/>
        </p:nvSpPr>
        <p:spPr>
          <a:xfrm>
            <a:off x="8577336" y="2564780"/>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30" name="Rounded Rectangle 29"/>
          <p:cNvSpPr/>
          <p:nvPr/>
        </p:nvSpPr>
        <p:spPr bwMode="auto">
          <a:xfrm>
            <a:off x="9497123" y="2524238"/>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1" name="TextBox 30"/>
          <p:cNvSpPr txBox="1"/>
          <p:nvPr/>
        </p:nvSpPr>
        <p:spPr>
          <a:xfrm>
            <a:off x="9644137" y="2549915"/>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32" name="Rounded Rectangle 31"/>
          <p:cNvSpPr/>
          <p:nvPr/>
        </p:nvSpPr>
        <p:spPr bwMode="auto">
          <a:xfrm>
            <a:off x="9443885" y="1999440"/>
            <a:ext cx="1087056" cy="468351"/>
          </a:xfrm>
          <a:prstGeom prst="round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Cache</a:t>
            </a:r>
          </a:p>
        </p:txBody>
      </p:sp>
      <p:sp>
        <p:nvSpPr>
          <p:cNvPr id="33" name="TextBox 32"/>
          <p:cNvSpPr txBox="1"/>
          <p:nvPr/>
        </p:nvSpPr>
        <p:spPr>
          <a:xfrm>
            <a:off x="8268467" y="1918437"/>
            <a:ext cx="1338470" cy="442433"/>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Executor1</a:t>
            </a:r>
          </a:p>
        </p:txBody>
      </p:sp>
      <p:sp>
        <p:nvSpPr>
          <p:cNvPr id="34" name="Rectangle 33"/>
          <p:cNvSpPr/>
          <p:nvPr/>
        </p:nvSpPr>
        <p:spPr bwMode="auto">
          <a:xfrm>
            <a:off x="8243285" y="3906890"/>
            <a:ext cx="2503678" cy="216758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5" name="TextBox 34"/>
          <p:cNvSpPr txBox="1"/>
          <p:nvPr/>
        </p:nvSpPr>
        <p:spPr>
          <a:xfrm>
            <a:off x="8308300" y="3961114"/>
            <a:ext cx="2273784"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Worker Node</a:t>
            </a:r>
          </a:p>
        </p:txBody>
      </p:sp>
      <p:sp>
        <p:nvSpPr>
          <p:cNvPr id="36" name="Rectangle 35"/>
          <p:cNvSpPr/>
          <p:nvPr/>
        </p:nvSpPr>
        <p:spPr bwMode="auto">
          <a:xfrm>
            <a:off x="8436956" y="4552331"/>
            <a:ext cx="2145128" cy="1248936"/>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7" name="Rounded Rectangle 36"/>
          <p:cNvSpPr/>
          <p:nvPr/>
        </p:nvSpPr>
        <p:spPr bwMode="auto">
          <a:xfrm>
            <a:off x="8481561" y="5184575"/>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8" name="TextBox 37"/>
          <p:cNvSpPr txBox="1"/>
          <p:nvPr/>
        </p:nvSpPr>
        <p:spPr>
          <a:xfrm>
            <a:off x="8628575" y="5210252"/>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39" name="Rounded Rectangle 38"/>
          <p:cNvSpPr/>
          <p:nvPr/>
        </p:nvSpPr>
        <p:spPr bwMode="auto">
          <a:xfrm>
            <a:off x="9548362" y="5169710"/>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0" name="TextBox 39"/>
          <p:cNvSpPr txBox="1"/>
          <p:nvPr/>
        </p:nvSpPr>
        <p:spPr>
          <a:xfrm>
            <a:off x="9695376" y="5195387"/>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41" name="Rounded Rectangle 40"/>
          <p:cNvSpPr/>
          <p:nvPr/>
        </p:nvSpPr>
        <p:spPr bwMode="auto">
          <a:xfrm>
            <a:off x="9495124" y="4644912"/>
            <a:ext cx="1087056" cy="468351"/>
          </a:xfrm>
          <a:prstGeom prst="round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Cache</a:t>
            </a:r>
          </a:p>
        </p:txBody>
      </p:sp>
      <p:sp>
        <p:nvSpPr>
          <p:cNvPr id="42" name="TextBox 41"/>
          <p:cNvSpPr txBox="1"/>
          <p:nvPr/>
        </p:nvSpPr>
        <p:spPr>
          <a:xfrm>
            <a:off x="8319706" y="4563909"/>
            <a:ext cx="1338470" cy="442433"/>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Executor2</a:t>
            </a:r>
          </a:p>
        </p:txBody>
      </p:sp>
      <p:cxnSp>
        <p:nvCxnSpPr>
          <p:cNvPr id="44" name="Straight Arrow Connector 43"/>
          <p:cNvCxnSpPr/>
          <p:nvPr/>
        </p:nvCxnSpPr>
        <p:spPr>
          <a:xfrm flipV="1">
            <a:off x="6876789" y="2171700"/>
            <a:ext cx="1315257" cy="15811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858776" y="3938888"/>
            <a:ext cx="1214096" cy="13050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17685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Execution of an Application</a:t>
            </a:r>
          </a:p>
        </p:txBody>
      </p:sp>
      <p:sp>
        <p:nvSpPr>
          <p:cNvPr id="3" name="TextBox 2"/>
          <p:cNvSpPr txBox="1"/>
          <p:nvPr/>
        </p:nvSpPr>
        <p:spPr>
          <a:xfrm>
            <a:off x="268927" y="1409700"/>
            <a:ext cx="11653523" cy="4438650"/>
          </a:xfrm>
          <a:prstGeom prst="rect">
            <a:avLst/>
          </a:prstGeom>
          <a:noFill/>
        </p:spPr>
        <p:txBody>
          <a:bodyPr wrap="square" lIns="182880" tIns="146304" rIns="182880" bIns="146304" rtlCol="0">
            <a:no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When you submit a Spark Application, the program gets translated into a physical execution </a:t>
            </a:r>
          </a:p>
          <a:p>
            <a:pPr algn="ctr">
              <a:lnSpc>
                <a:spcPct val="90000"/>
              </a:lnSpc>
              <a:spcAft>
                <a:spcPts val="600"/>
              </a:spcAft>
            </a:pPr>
            <a:r>
              <a:rPr lang="en-US" sz="4000" b="1" dirty="0">
                <a:gradFill>
                  <a:gsLst>
                    <a:gs pos="2917">
                      <a:schemeClr val="tx1"/>
                    </a:gs>
                    <a:gs pos="30000">
                      <a:schemeClr val="tx1"/>
                    </a:gs>
                  </a:gsLst>
                  <a:lin ang="5400000" scaled="0"/>
                </a:gradFill>
                <a:latin typeface="+mj-lt"/>
              </a:rPr>
              <a:t>Application -&gt; Jobs -&gt; Stages -&gt; Tasks</a:t>
            </a:r>
          </a:p>
          <a:p>
            <a:pPr algn="ctr">
              <a:lnSpc>
                <a:spcPct val="90000"/>
              </a:lnSpc>
              <a:spcAft>
                <a:spcPts val="600"/>
              </a:spcAft>
            </a:pPr>
            <a:endParaRPr lang="en-US" sz="4000" b="1" dirty="0">
              <a:gradFill>
                <a:gsLst>
                  <a:gs pos="2917">
                    <a:schemeClr val="tx1"/>
                  </a:gs>
                  <a:gs pos="30000">
                    <a:schemeClr val="tx1"/>
                  </a:gs>
                </a:gsLst>
                <a:lin ang="5400000" scaled="0"/>
              </a:gradFill>
              <a:latin typeface="+mj-lt"/>
            </a:endParaRPr>
          </a:p>
          <a:p>
            <a:pPr algn="ctr">
              <a:lnSpc>
                <a:spcPct val="90000"/>
              </a:lnSpc>
              <a:spcAft>
                <a:spcPts val="600"/>
              </a:spcAft>
            </a:pPr>
            <a:endParaRPr lang="en-US" dirty="0"/>
          </a:p>
          <a:p>
            <a:pPr algn="ctr">
              <a:lnSpc>
                <a:spcPct val="90000"/>
              </a:lnSpc>
              <a:spcAft>
                <a:spcPts val="600"/>
              </a:spcAft>
            </a:pPr>
            <a:endParaRPr lang="en-US" sz="4000" b="1" dirty="0">
              <a:gradFill>
                <a:gsLst>
                  <a:gs pos="2917">
                    <a:schemeClr val="tx1"/>
                  </a:gs>
                  <a:gs pos="30000">
                    <a:schemeClr val="tx1"/>
                  </a:gs>
                </a:gsLst>
                <a:lin ang="5400000" scaled="0"/>
              </a:gradFill>
              <a:latin typeface="+mj-lt"/>
            </a:endParaRPr>
          </a:p>
        </p:txBody>
      </p:sp>
      <p:sp>
        <p:nvSpPr>
          <p:cNvPr id="20" name="Rounded Rectangle 19"/>
          <p:cNvSpPr/>
          <p:nvPr/>
        </p:nvSpPr>
        <p:spPr>
          <a:xfrm>
            <a:off x="2007724" y="3087746"/>
            <a:ext cx="3376127" cy="2973994"/>
          </a:xfrm>
          <a:prstGeom prst="round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mj-lt"/>
                <a:cs typeface="Source Sans Pro Light"/>
              </a:rPr>
              <a:t>Spark Application</a:t>
            </a:r>
          </a:p>
          <a:p>
            <a:pPr algn="ctr"/>
            <a:endParaRPr lang="en-US" b="1" dirty="0">
              <a:solidFill>
                <a:schemeClr val="tx1"/>
              </a:solidFill>
              <a:latin typeface="+mj-lt"/>
              <a:cs typeface="Source Sans Pro Light"/>
            </a:endParaRPr>
          </a:p>
          <a:p>
            <a:pPr algn="ctr"/>
            <a:r>
              <a:rPr lang="en-US" b="1" dirty="0">
                <a:solidFill>
                  <a:schemeClr val="tx1"/>
                </a:solidFill>
                <a:latin typeface="+mj-lt"/>
                <a:cs typeface="Source Sans Pro Light"/>
              </a:rPr>
              <a:t>                          …</a:t>
            </a:r>
          </a:p>
          <a:p>
            <a:pPr algn="ctr"/>
            <a:endParaRPr lang="en-US" b="1" dirty="0">
              <a:solidFill>
                <a:schemeClr val="tx1"/>
              </a:solidFill>
              <a:latin typeface="+mj-lt"/>
              <a:cs typeface="Source Sans Pro Light"/>
            </a:endParaRPr>
          </a:p>
        </p:txBody>
      </p:sp>
      <p:sp>
        <p:nvSpPr>
          <p:cNvPr id="21" name="Rounded Rectangle 20"/>
          <p:cNvSpPr/>
          <p:nvPr/>
        </p:nvSpPr>
        <p:spPr>
          <a:xfrm>
            <a:off x="2224540" y="4636701"/>
            <a:ext cx="1022130" cy="1068779"/>
          </a:xfrm>
          <a:prstGeom prst="roundRect">
            <a:avLst/>
          </a:prstGeom>
          <a:solidFill>
            <a:srgbClr val="FFFFFF"/>
          </a:solidFill>
          <a:ln w="38100" cmpd="sng">
            <a:solidFill>
              <a:srgbClr val="2B2B2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Job</a:t>
            </a:r>
          </a:p>
        </p:txBody>
      </p:sp>
      <p:sp>
        <p:nvSpPr>
          <p:cNvPr id="22" name="Rounded Rectangle 21"/>
          <p:cNvSpPr/>
          <p:nvPr/>
        </p:nvSpPr>
        <p:spPr>
          <a:xfrm>
            <a:off x="3399082" y="4649691"/>
            <a:ext cx="1022130" cy="1068779"/>
          </a:xfrm>
          <a:prstGeom prst="roundRect">
            <a:avLst/>
          </a:prstGeom>
          <a:solidFill>
            <a:srgbClr val="FFFFFF"/>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Job</a:t>
            </a:r>
          </a:p>
        </p:txBody>
      </p:sp>
      <p:cxnSp>
        <p:nvCxnSpPr>
          <p:cNvPr id="23" name="Straight Arrow Connector 22"/>
          <p:cNvCxnSpPr/>
          <p:nvPr/>
        </p:nvCxnSpPr>
        <p:spPr>
          <a:xfrm flipH="1">
            <a:off x="4516589" y="4249462"/>
            <a:ext cx="1688064" cy="604093"/>
          </a:xfrm>
          <a:prstGeom prst="straightConnector1">
            <a:avLst/>
          </a:prstGeom>
          <a:ln w="38100" cmpd="sng">
            <a:solidFill>
              <a:srgbClr val="2B2B2B"/>
            </a:solidFill>
            <a:tailEnd type="arrow"/>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220140" y="3536942"/>
            <a:ext cx="2121695" cy="1347591"/>
          </a:xfrm>
          <a:prstGeom prst="ellipse">
            <a:avLst/>
          </a:prstGeom>
          <a:solidFill>
            <a:srgbClr val="FFFFFF"/>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Invoked by an Action</a:t>
            </a:r>
          </a:p>
        </p:txBody>
      </p:sp>
      <p:sp>
        <p:nvSpPr>
          <p:cNvPr id="25" name="Rounded Rectangle 24"/>
          <p:cNvSpPr/>
          <p:nvPr/>
        </p:nvSpPr>
        <p:spPr>
          <a:xfrm>
            <a:off x="6808639" y="5132367"/>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sp>
        <p:nvSpPr>
          <p:cNvPr id="26" name="Rounded Rectangle 25"/>
          <p:cNvSpPr/>
          <p:nvPr/>
        </p:nvSpPr>
        <p:spPr>
          <a:xfrm>
            <a:off x="9407957" y="5114382"/>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sp>
        <p:nvSpPr>
          <p:cNvPr id="27" name="Rounded Rectangle 26"/>
          <p:cNvSpPr/>
          <p:nvPr/>
        </p:nvSpPr>
        <p:spPr>
          <a:xfrm>
            <a:off x="8104596" y="5127375"/>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sp>
        <p:nvSpPr>
          <p:cNvPr id="28" name="Rounded Rectangle 27"/>
          <p:cNvSpPr/>
          <p:nvPr/>
        </p:nvSpPr>
        <p:spPr>
          <a:xfrm>
            <a:off x="6821656" y="5857897"/>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cxnSp>
        <p:nvCxnSpPr>
          <p:cNvPr id="32" name="Straight Arrow Connector 31"/>
          <p:cNvCxnSpPr>
            <a:stCxn id="22" idx="3"/>
            <a:endCxn id="25" idx="1"/>
          </p:cNvCxnSpPr>
          <p:nvPr/>
        </p:nvCxnSpPr>
        <p:spPr>
          <a:xfrm>
            <a:off x="4421212" y="5184081"/>
            <a:ext cx="2387427" cy="250332"/>
          </a:xfrm>
          <a:prstGeom prst="straightConnector1">
            <a:avLst/>
          </a:prstGeom>
          <a:ln w="38100" cmpd="sng">
            <a:solidFill>
              <a:schemeClr val="tx1">
                <a:lumMod val="50000"/>
                <a:lumOff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2" idx="3"/>
            <a:endCxn id="28" idx="1"/>
          </p:cNvCxnSpPr>
          <p:nvPr/>
        </p:nvCxnSpPr>
        <p:spPr>
          <a:xfrm>
            <a:off x="4421212" y="5184081"/>
            <a:ext cx="2400444" cy="975862"/>
          </a:xfrm>
          <a:prstGeom prst="straightConnector1">
            <a:avLst/>
          </a:prstGeom>
          <a:ln w="38100" cmpd="sng">
            <a:solidFill>
              <a:schemeClr val="tx1">
                <a:lumMod val="50000"/>
                <a:lumOff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44737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Process</a:t>
            </a:r>
          </a:p>
        </p:txBody>
      </p:sp>
      <p:cxnSp>
        <p:nvCxnSpPr>
          <p:cNvPr id="4" name="Straight Arrow Connector 3"/>
          <p:cNvCxnSpPr/>
          <p:nvPr/>
        </p:nvCxnSpPr>
        <p:spPr>
          <a:xfrm>
            <a:off x="4866689" y="3708426"/>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875170" y="2398786"/>
            <a:ext cx="630784" cy="444642"/>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850571" y="2440599"/>
            <a:ext cx="663164" cy="81181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858370" y="2488549"/>
            <a:ext cx="646901" cy="121473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883112" y="2909175"/>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84646" y="3313045"/>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806087" y="3335210"/>
            <a:ext cx="715647" cy="329663"/>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66861" y="2185902"/>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13" name="Rectangle 12"/>
          <p:cNvSpPr/>
          <p:nvPr/>
        </p:nvSpPr>
        <p:spPr>
          <a:xfrm>
            <a:off x="1641945" y="2185902"/>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14" name="Rectangle 13"/>
          <p:cNvSpPr/>
          <p:nvPr/>
        </p:nvSpPr>
        <p:spPr>
          <a:xfrm>
            <a:off x="1042005" y="2945896"/>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15" name="Rectangle 14"/>
          <p:cNvSpPr/>
          <p:nvPr/>
        </p:nvSpPr>
        <p:spPr>
          <a:xfrm>
            <a:off x="1042005" y="3705891"/>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cxnSp>
        <p:nvCxnSpPr>
          <p:cNvPr id="16" name="Straight Arrow Connector 15"/>
          <p:cNvCxnSpPr>
            <a:stCxn id="12" idx="2"/>
            <a:endCxn id="14" idx="0"/>
          </p:cNvCxnSpPr>
          <p:nvPr/>
        </p:nvCxnSpPr>
        <p:spPr>
          <a:xfrm>
            <a:off x="961341" y="2586789"/>
            <a:ext cx="575144" cy="359107"/>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4" idx="0"/>
          </p:cNvCxnSpPr>
          <p:nvPr/>
        </p:nvCxnSpPr>
        <p:spPr>
          <a:xfrm flipH="1">
            <a:off x="1536485" y="2586788"/>
            <a:ext cx="560288" cy="35910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15" idx="0"/>
          </p:cNvCxnSpPr>
          <p:nvPr/>
        </p:nvCxnSpPr>
        <p:spPr>
          <a:xfrm>
            <a:off x="1536485" y="3346783"/>
            <a:ext cx="0" cy="35910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280419" y="2185902"/>
            <a:ext cx="721895" cy="102756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0" name="Rounded Rectangle 19"/>
          <p:cNvSpPr/>
          <p:nvPr/>
        </p:nvSpPr>
        <p:spPr>
          <a:xfrm>
            <a:off x="3410097" y="2325189"/>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1" name="Rounded Rectangle 20"/>
          <p:cNvSpPr/>
          <p:nvPr/>
        </p:nvSpPr>
        <p:spPr>
          <a:xfrm>
            <a:off x="3406235" y="2766342"/>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2" name="Rounded Rectangle 21"/>
          <p:cNvSpPr/>
          <p:nvPr/>
        </p:nvSpPr>
        <p:spPr>
          <a:xfrm>
            <a:off x="3280419" y="3346783"/>
            <a:ext cx="721895" cy="102756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3" name="Rounded Rectangle 22"/>
          <p:cNvSpPr/>
          <p:nvPr/>
        </p:nvSpPr>
        <p:spPr>
          <a:xfrm>
            <a:off x="3410097" y="3486070"/>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4" name="Rounded Rectangle 23"/>
          <p:cNvSpPr/>
          <p:nvPr/>
        </p:nvSpPr>
        <p:spPr>
          <a:xfrm>
            <a:off x="3406235" y="3927223"/>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5" name="Rounded Rectangle 24"/>
          <p:cNvSpPr/>
          <p:nvPr/>
        </p:nvSpPr>
        <p:spPr>
          <a:xfrm>
            <a:off x="4439463" y="2650098"/>
            <a:ext cx="721895" cy="137641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6" name="Rounded Rectangle 25"/>
          <p:cNvSpPr/>
          <p:nvPr/>
        </p:nvSpPr>
        <p:spPr>
          <a:xfrm>
            <a:off x="4569141" y="2789384"/>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7" name="Rounded Rectangle 26"/>
          <p:cNvSpPr/>
          <p:nvPr/>
        </p:nvSpPr>
        <p:spPr>
          <a:xfrm>
            <a:off x="4565279" y="3195701"/>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8" name="Rounded Rectangle 27"/>
          <p:cNvSpPr/>
          <p:nvPr/>
        </p:nvSpPr>
        <p:spPr>
          <a:xfrm>
            <a:off x="4565279" y="3596587"/>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9" name="Rounded Rectangle 28"/>
          <p:cNvSpPr/>
          <p:nvPr/>
        </p:nvSpPr>
        <p:spPr>
          <a:xfrm>
            <a:off x="5506762" y="2650097"/>
            <a:ext cx="721895" cy="137641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30" name="Rounded Rectangle 29"/>
          <p:cNvSpPr/>
          <p:nvPr/>
        </p:nvSpPr>
        <p:spPr>
          <a:xfrm>
            <a:off x="5636440" y="2789384"/>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31" name="Rounded Rectangle 30"/>
          <p:cNvSpPr/>
          <p:nvPr/>
        </p:nvSpPr>
        <p:spPr>
          <a:xfrm>
            <a:off x="5632578" y="3195701"/>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32" name="Rounded Rectangle 31"/>
          <p:cNvSpPr/>
          <p:nvPr/>
        </p:nvSpPr>
        <p:spPr>
          <a:xfrm>
            <a:off x="5632578" y="3596587"/>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cxnSp>
        <p:nvCxnSpPr>
          <p:cNvPr id="33" name="Straight Arrow Connector 32"/>
          <p:cNvCxnSpPr/>
          <p:nvPr/>
        </p:nvCxnSpPr>
        <p:spPr>
          <a:xfrm flipV="1">
            <a:off x="3875170" y="3789482"/>
            <a:ext cx="630784" cy="292146"/>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875170" y="2864598"/>
            <a:ext cx="646597" cy="5263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876092" y="2894815"/>
            <a:ext cx="580789" cy="417362"/>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63806" y="2958838"/>
            <a:ext cx="578982" cy="81186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7035386" y="2637721"/>
            <a:ext cx="1504569" cy="1509438"/>
          </a:xfrm>
          <a:prstGeom prst="roundRect">
            <a:avLst/>
          </a:prstGeom>
          <a:solidFill>
            <a:srgbClr val="E96C4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Source Sans Pro Light"/>
              </a:rPr>
              <a:t>Task Scheduler</a:t>
            </a:r>
          </a:p>
          <a:p>
            <a:pPr algn="ctr"/>
            <a:endParaRPr lang="en-US" sz="2000" dirty="0">
              <a:latin typeface="+mj-lt"/>
              <a:cs typeface="Source Sans Pro Light"/>
            </a:endParaRPr>
          </a:p>
          <a:p>
            <a:pPr algn="ctr"/>
            <a:endParaRPr lang="en-US" sz="2000" dirty="0">
              <a:latin typeface="+mj-lt"/>
              <a:cs typeface="Source Sans Pro Light"/>
            </a:endParaRPr>
          </a:p>
        </p:txBody>
      </p:sp>
      <p:cxnSp>
        <p:nvCxnSpPr>
          <p:cNvPr id="38" name="Straight Arrow Connector 37"/>
          <p:cNvCxnSpPr/>
          <p:nvPr/>
        </p:nvCxnSpPr>
        <p:spPr>
          <a:xfrm>
            <a:off x="6711437" y="3499271"/>
            <a:ext cx="2020656" cy="7217"/>
          </a:xfrm>
          <a:prstGeom prst="straightConnector1">
            <a:avLst/>
          </a:prstGeom>
          <a:ln>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6658272" y="3770702"/>
            <a:ext cx="2054194" cy="9188"/>
          </a:xfrm>
          <a:prstGeom prst="straightConnector1">
            <a:avLst/>
          </a:prstGeom>
          <a:ln>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9292554" y="2554484"/>
            <a:ext cx="2372498" cy="1846757"/>
          </a:xfrm>
          <a:prstGeom prst="rect">
            <a:avLst/>
          </a:prstGeom>
          <a:ln>
            <a:solidFill>
              <a:schemeClr val="tx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41" name="Rectangle 40"/>
          <p:cNvSpPr/>
          <p:nvPr/>
        </p:nvSpPr>
        <p:spPr>
          <a:xfrm>
            <a:off x="9498500" y="2702765"/>
            <a:ext cx="1952368" cy="617838"/>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Source Sans Pro Light"/>
              </a:rPr>
              <a:t>Task threads</a:t>
            </a:r>
          </a:p>
        </p:txBody>
      </p:sp>
      <p:sp>
        <p:nvSpPr>
          <p:cNvPr id="42" name="Rectangle 41"/>
          <p:cNvSpPr/>
          <p:nvPr/>
        </p:nvSpPr>
        <p:spPr>
          <a:xfrm>
            <a:off x="9498500" y="3499270"/>
            <a:ext cx="1952368" cy="757667"/>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Source Sans Pro Light"/>
              </a:rPr>
              <a:t>Block manager</a:t>
            </a:r>
          </a:p>
        </p:txBody>
      </p:sp>
      <p:sp>
        <p:nvSpPr>
          <p:cNvPr id="43" name="TextBox 42"/>
          <p:cNvSpPr txBox="1"/>
          <p:nvPr/>
        </p:nvSpPr>
        <p:spPr>
          <a:xfrm>
            <a:off x="317520" y="1370155"/>
            <a:ext cx="2357730" cy="523220"/>
          </a:xfrm>
          <a:prstGeom prst="rect">
            <a:avLst/>
          </a:prstGeom>
          <a:noFill/>
        </p:spPr>
        <p:txBody>
          <a:bodyPr wrap="square" rtlCol="0">
            <a:spAutoFit/>
          </a:bodyPr>
          <a:lstStyle/>
          <a:p>
            <a:r>
              <a:rPr lang="en-US" sz="2800" dirty="0">
                <a:solidFill>
                  <a:srgbClr val="0000FF"/>
                </a:solidFill>
                <a:latin typeface="+mj-lt"/>
                <a:cs typeface="Source Sans Pro Light"/>
              </a:rPr>
              <a:t>RDD Objects</a:t>
            </a:r>
          </a:p>
        </p:txBody>
      </p:sp>
      <p:sp>
        <p:nvSpPr>
          <p:cNvPr id="44" name="TextBox 43"/>
          <p:cNvSpPr txBox="1"/>
          <p:nvPr/>
        </p:nvSpPr>
        <p:spPr>
          <a:xfrm>
            <a:off x="3362813" y="1371828"/>
            <a:ext cx="2680939" cy="523220"/>
          </a:xfrm>
          <a:prstGeom prst="rect">
            <a:avLst/>
          </a:prstGeom>
          <a:noFill/>
        </p:spPr>
        <p:txBody>
          <a:bodyPr wrap="square" rtlCol="0">
            <a:spAutoFit/>
          </a:bodyPr>
          <a:lstStyle/>
          <a:p>
            <a:r>
              <a:rPr lang="en-US" sz="2800" dirty="0">
                <a:solidFill>
                  <a:srgbClr val="0000FF"/>
                </a:solidFill>
                <a:latin typeface="+mj-lt"/>
                <a:cs typeface="Source Sans Pro Light"/>
              </a:rPr>
              <a:t>DAG Scheduler</a:t>
            </a:r>
          </a:p>
        </p:txBody>
      </p:sp>
      <p:sp>
        <p:nvSpPr>
          <p:cNvPr id="45" name="TextBox 44"/>
          <p:cNvSpPr txBox="1"/>
          <p:nvPr/>
        </p:nvSpPr>
        <p:spPr>
          <a:xfrm>
            <a:off x="6552433" y="1371828"/>
            <a:ext cx="2597881" cy="523220"/>
          </a:xfrm>
          <a:prstGeom prst="rect">
            <a:avLst/>
          </a:prstGeom>
          <a:noFill/>
        </p:spPr>
        <p:txBody>
          <a:bodyPr wrap="square" rtlCol="0">
            <a:spAutoFit/>
          </a:bodyPr>
          <a:lstStyle/>
          <a:p>
            <a:r>
              <a:rPr lang="en-US" sz="2800" dirty="0">
                <a:solidFill>
                  <a:srgbClr val="0000FF"/>
                </a:solidFill>
                <a:latin typeface="+mj-lt"/>
                <a:cs typeface="Source Sans Pro Light"/>
              </a:rPr>
              <a:t>Task Scheduler</a:t>
            </a:r>
          </a:p>
        </p:txBody>
      </p:sp>
      <p:sp>
        <p:nvSpPr>
          <p:cNvPr id="46" name="TextBox 45"/>
          <p:cNvSpPr txBox="1"/>
          <p:nvPr/>
        </p:nvSpPr>
        <p:spPr>
          <a:xfrm>
            <a:off x="9721347" y="1371827"/>
            <a:ext cx="1527463" cy="523220"/>
          </a:xfrm>
          <a:prstGeom prst="rect">
            <a:avLst/>
          </a:prstGeom>
          <a:noFill/>
        </p:spPr>
        <p:txBody>
          <a:bodyPr wrap="square" rtlCol="0">
            <a:spAutoFit/>
          </a:bodyPr>
          <a:lstStyle/>
          <a:p>
            <a:r>
              <a:rPr lang="en-US" sz="2800" dirty="0">
                <a:solidFill>
                  <a:srgbClr val="0000FF"/>
                </a:solidFill>
                <a:latin typeface="+mj-lt"/>
                <a:cs typeface="Source Sans Pro Light"/>
              </a:rPr>
              <a:t>Executor</a:t>
            </a:r>
          </a:p>
        </p:txBody>
      </p:sp>
      <p:cxnSp>
        <p:nvCxnSpPr>
          <p:cNvPr id="47" name="Straight Connector 46"/>
          <p:cNvCxnSpPr/>
          <p:nvPr/>
        </p:nvCxnSpPr>
        <p:spPr>
          <a:xfrm>
            <a:off x="2965860" y="1642065"/>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488781" y="1642065"/>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001609" y="1625962"/>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Right Arrow 49"/>
          <p:cNvSpPr/>
          <p:nvPr/>
        </p:nvSpPr>
        <p:spPr>
          <a:xfrm>
            <a:off x="2689768" y="3195701"/>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51" name="Right Arrow 50"/>
          <p:cNvSpPr/>
          <p:nvPr/>
        </p:nvSpPr>
        <p:spPr>
          <a:xfrm>
            <a:off x="6331151" y="3162748"/>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52" name="Right Arrow 51"/>
          <p:cNvSpPr/>
          <p:nvPr/>
        </p:nvSpPr>
        <p:spPr>
          <a:xfrm>
            <a:off x="8684278" y="3112553"/>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53" name="Right Arrow 52"/>
          <p:cNvSpPr/>
          <p:nvPr/>
        </p:nvSpPr>
        <p:spPr>
          <a:xfrm rot="18848812">
            <a:off x="289113" y="4208431"/>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408" y="4747432"/>
            <a:ext cx="1201033" cy="375323"/>
          </a:xfrm>
          <a:prstGeom prst="rect">
            <a:avLst/>
          </a:prstGeom>
        </p:spPr>
      </p:pic>
      <p:sp>
        <p:nvSpPr>
          <p:cNvPr id="55" name="TextBox 54"/>
          <p:cNvSpPr txBox="1"/>
          <p:nvPr/>
        </p:nvSpPr>
        <p:spPr>
          <a:xfrm>
            <a:off x="789299" y="4293173"/>
            <a:ext cx="2458050" cy="1015663"/>
          </a:xfrm>
          <a:prstGeom prst="rect">
            <a:avLst/>
          </a:prstGeom>
          <a:noFill/>
        </p:spPr>
        <p:txBody>
          <a:bodyPr wrap="square" rtlCol="0">
            <a:spAutoFit/>
          </a:bodyPr>
          <a:lstStyle/>
          <a:p>
            <a:r>
              <a:rPr lang="en-US" sz="2000" dirty="0">
                <a:latin typeface="+mj-lt"/>
                <a:ea typeface="Anonymous Pro" panose="02060609030202000504" pitchFamily="49" charset="0"/>
                <a:cs typeface="Consolas"/>
              </a:rPr>
              <a:t>Rdd1.</a:t>
            </a:r>
            <a:r>
              <a:rPr lang="en-US" sz="2000" dirty="0">
                <a:solidFill>
                  <a:schemeClr val="accent4"/>
                </a:solidFill>
                <a:latin typeface="+mj-lt"/>
                <a:ea typeface="Anonymous Pro" panose="02060609030202000504" pitchFamily="49" charset="0"/>
                <a:cs typeface="Consolas"/>
              </a:rPr>
              <a:t>join(</a:t>
            </a:r>
            <a:r>
              <a:rPr lang="en-US" sz="2000" dirty="0">
                <a:latin typeface="+mj-lt"/>
                <a:ea typeface="Anonymous Pro" panose="02060609030202000504" pitchFamily="49" charset="0"/>
                <a:cs typeface="Consolas"/>
              </a:rPr>
              <a:t>rdd2</a:t>
            </a:r>
            <a:r>
              <a:rPr lang="en-US" sz="2000" dirty="0">
                <a:solidFill>
                  <a:schemeClr val="accent4"/>
                </a:solidFill>
                <a:latin typeface="+mj-lt"/>
                <a:ea typeface="Anonymous Pro" panose="02060609030202000504" pitchFamily="49" charset="0"/>
                <a:cs typeface="Consolas"/>
              </a:rPr>
              <a:t>)</a:t>
            </a:r>
          </a:p>
          <a:p>
            <a:r>
              <a:rPr lang="en-US" sz="2000" dirty="0">
                <a:latin typeface="+mj-lt"/>
                <a:ea typeface="Anonymous Pro" panose="02060609030202000504" pitchFamily="49" charset="0"/>
                <a:cs typeface="Consolas"/>
              </a:rPr>
              <a:t>	.</a:t>
            </a:r>
            <a:r>
              <a:rPr lang="en-US" sz="2000" dirty="0" err="1">
                <a:solidFill>
                  <a:schemeClr val="accent4"/>
                </a:solidFill>
                <a:latin typeface="+mj-lt"/>
                <a:ea typeface="Anonymous Pro" panose="02060609030202000504" pitchFamily="49" charset="0"/>
                <a:cs typeface="Consolas"/>
              </a:rPr>
              <a:t>groupBy</a:t>
            </a:r>
            <a:r>
              <a:rPr lang="en-US" sz="2000" dirty="0">
                <a:solidFill>
                  <a:schemeClr val="accent4"/>
                </a:solidFill>
                <a:latin typeface="+mj-lt"/>
                <a:ea typeface="Anonymous Pro" panose="02060609030202000504" pitchFamily="49" charset="0"/>
                <a:cs typeface="Consolas"/>
              </a:rPr>
              <a:t>(</a:t>
            </a:r>
            <a:r>
              <a:rPr lang="en-US" sz="2000" dirty="0">
                <a:latin typeface="+mj-lt"/>
                <a:ea typeface="Anonymous Pro" panose="02060609030202000504" pitchFamily="49" charset="0"/>
                <a:cs typeface="Consolas"/>
              </a:rPr>
              <a:t>…</a:t>
            </a:r>
            <a:r>
              <a:rPr lang="en-US" sz="2000" dirty="0">
                <a:solidFill>
                  <a:schemeClr val="accent4"/>
                </a:solidFill>
                <a:latin typeface="+mj-lt"/>
                <a:ea typeface="Anonymous Pro" panose="02060609030202000504" pitchFamily="49" charset="0"/>
                <a:cs typeface="Consolas"/>
              </a:rPr>
              <a:t>)</a:t>
            </a:r>
          </a:p>
          <a:p>
            <a:r>
              <a:rPr lang="en-US" sz="2000" dirty="0">
                <a:latin typeface="+mj-lt"/>
                <a:ea typeface="Anonymous Pro" panose="02060609030202000504" pitchFamily="49" charset="0"/>
                <a:cs typeface="Consolas"/>
              </a:rPr>
              <a:t>	.</a:t>
            </a:r>
            <a:r>
              <a:rPr lang="en-US" sz="2000" dirty="0">
                <a:solidFill>
                  <a:schemeClr val="accent4"/>
                </a:solidFill>
                <a:latin typeface="+mj-lt"/>
                <a:ea typeface="Anonymous Pro" panose="02060609030202000504" pitchFamily="49" charset="0"/>
                <a:cs typeface="Consolas"/>
              </a:rPr>
              <a:t>filter(</a:t>
            </a:r>
            <a:r>
              <a:rPr lang="en-US" sz="2000" dirty="0">
                <a:latin typeface="+mj-lt"/>
                <a:ea typeface="Anonymous Pro" panose="02060609030202000504" pitchFamily="49" charset="0"/>
                <a:cs typeface="Consolas"/>
              </a:rPr>
              <a:t>…</a:t>
            </a:r>
            <a:r>
              <a:rPr lang="en-US" sz="2000" dirty="0">
                <a:solidFill>
                  <a:schemeClr val="accent4"/>
                </a:solidFill>
                <a:latin typeface="+mj-lt"/>
                <a:ea typeface="Anonymous Pro" panose="02060609030202000504" pitchFamily="49" charset="0"/>
                <a:cs typeface="Consolas"/>
              </a:rPr>
              <a:t>)</a:t>
            </a:r>
          </a:p>
        </p:txBody>
      </p:sp>
      <p:sp>
        <p:nvSpPr>
          <p:cNvPr id="56" name="TextBox 55"/>
          <p:cNvSpPr txBox="1"/>
          <p:nvPr/>
        </p:nvSpPr>
        <p:spPr>
          <a:xfrm>
            <a:off x="267039" y="5548845"/>
            <a:ext cx="2935388" cy="461665"/>
          </a:xfrm>
          <a:prstGeom prst="rect">
            <a:avLst/>
          </a:prstGeom>
          <a:noFill/>
        </p:spPr>
        <p:txBody>
          <a:bodyPr wrap="square" rtlCol="0">
            <a:spAutoFit/>
          </a:bodyPr>
          <a:lstStyle/>
          <a:p>
            <a:r>
              <a:rPr lang="en-US" sz="2400" dirty="0">
                <a:latin typeface="+mj-lt"/>
                <a:cs typeface="Source Sans Pro Light"/>
              </a:rPr>
              <a:t>- Build operator DAG</a:t>
            </a:r>
          </a:p>
        </p:txBody>
      </p:sp>
      <p:sp>
        <p:nvSpPr>
          <p:cNvPr id="57" name="TextBox 56"/>
          <p:cNvSpPr txBox="1"/>
          <p:nvPr/>
        </p:nvSpPr>
        <p:spPr>
          <a:xfrm>
            <a:off x="3499803" y="4606950"/>
            <a:ext cx="2617819" cy="1938992"/>
          </a:xfrm>
          <a:prstGeom prst="rect">
            <a:avLst/>
          </a:prstGeom>
          <a:noFill/>
        </p:spPr>
        <p:txBody>
          <a:bodyPr wrap="square" rtlCol="0">
            <a:spAutoFit/>
          </a:bodyPr>
          <a:lstStyle/>
          <a:p>
            <a:pPr marL="285750" indent="-285750">
              <a:buFontTx/>
              <a:buChar char="-"/>
            </a:pPr>
            <a:r>
              <a:rPr lang="en-US" sz="2400" dirty="0">
                <a:latin typeface="+mj-lt"/>
                <a:cs typeface="Source Sans Pro Light"/>
              </a:rPr>
              <a:t>Split graph into </a:t>
            </a:r>
            <a:r>
              <a:rPr lang="en-US" sz="2400" i="1" dirty="0">
                <a:latin typeface="+mj-lt"/>
                <a:cs typeface="Source Sans Pro Light"/>
              </a:rPr>
              <a:t>stages</a:t>
            </a:r>
            <a:r>
              <a:rPr lang="en-US" sz="2400" dirty="0">
                <a:latin typeface="+mj-lt"/>
                <a:cs typeface="Source Sans Pro Light"/>
              </a:rPr>
              <a:t> of tasks</a:t>
            </a:r>
          </a:p>
          <a:p>
            <a:pPr marL="285750" indent="-285750">
              <a:buFontTx/>
              <a:buChar char="-"/>
            </a:pPr>
            <a:endParaRPr lang="en-US" sz="2400" dirty="0">
              <a:latin typeface="+mj-lt"/>
              <a:cs typeface="Source Sans Pro Light"/>
            </a:endParaRPr>
          </a:p>
          <a:p>
            <a:pPr marL="285750" indent="-285750">
              <a:buFontTx/>
              <a:buChar char="-"/>
            </a:pPr>
            <a:r>
              <a:rPr lang="en-US" sz="2400" dirty="0">
                <a:latin typeface="+mj-lt"/>
                <a:cs typeface="Source Sans Pro Light"/>
              </a:rPr>
              <a:t>Submit each stage as ready</a:t>
            </a:r>
          </a:p>
        </p:txBody>
      </p:sp>
      <p:sp>
        <p:nvSpPr>
          <p:cNvPr id="58" name="TextBox 57"/>
          <p:cNvSpPr txBox="1"/>
          <p:nvPr/>
        </p:nvSpPr>
        <p:spPr>
          <a:xfrm>
            <a:off x="9410906" y="4681994"/>
            <a:ext cx="2238242" cy="1569660"/>
          </a:xfrm>
          <a:prstGeom prst="rect">
            <a:avLst/>
          </a:prstGeom>
          <a:noFill/>
        </p:spPr>
        <p:txBody>
          <a:bodyPr wrap="square" rtlCol="0">
            <a:spAutoFit/>
          </a:bodyPr>
          <a:lstStyle/>
          <a:p>
            <a:pPr marL="285750" indent="-285750">
              <a:buFontTx/>
              <a:buChar char="-"/>
            </a:pPr>
            <a:r>
              <a:rPr lang="en-US" sz="2400" dirty="0">
                <a:latin typeface="+mj-lt"/>
                <a:cs typeface="Source Sans Pro Light"/>
              </a:rPr>
              <a:t>Execute tasks</a:t>
            </a:r>
          </a:p>
          <a:p>
            <a:pPr marL="285750" indent="-285750">
              <a:buFontTx/>
              <a:buChar char="-"/>
            </a:pPr>
            <a:endParaRPr lang="en-US" sz="2400" dirty="0">
              <a:latin typeface="+mj-lt"/>
              <a:cs typeface="Source Sans Pro Light"/>
            </a:endParaRPr>
          </a:p>
          <a:p>
            <a:pPr marL="285750" indent="-285750">
              <a:buFontTx/>
              <a:buChar char="-"/>
            </a:pPr>
            <a:r>
              <a:rPr lang="en-US" sz="2400" dirty="0">
                <a:latin typeface="+mj-lt"/>
                <a:cs typeface="Source Sans Pro Light"/>
              </a:rPr>
              <a:t>Store and serve blocks</a:t>
            </a:r>
          </a:p>
        </p:txBody>
      </p:sp>
      <p:sp>
        <p:nvSpPr>
          <p:cNvPr id="59" name="TextBox 58"/>
          <p:cNvSpPr txBox="1"/>
          <p:nvPr/>
        </p:nvSpPr>
        <p:spPr>
          <a:xfrm>
            <a:off x="2482422" y="2714030"/>
            <a:ext cx="1003760" cy="584776"/>
          </a:xfrm>
          <a:prstGeom prst="rect">
            <a:avLst/>
          </a:prstGeom>
          <a:noFill/>
        </p:spPr>
        <p:txBody>
          <a:bodyPr wrap="square" rtlCol="0">
            <a:spAutoFit/>
          </a:bodyPr>
          <a:lstStyle/>
          <a:p>
            <a:r>
              <a:rPr lang="en-US" sz="3200" dirty="0">
                <a:solidFill>
                  <a:schemeClr val="accent4"/>
                </a:solidFill>
                <a:latin typeface="+mj-lt"/>
                <a:cs typeface="Source Sans Pro Light"/>
              </a:rPr>
              <a:t>DAG</a:t>
            </a:r>
            <a:endParaRPr lang="en-US" sz="2800" dirty="0">
              <a:solidFill>
                <a:schemeClr val="accent4"/>
              </a:solidFill>
              <a:latin typeface="+mj-lt"/>
              <a:cs typeface="Source Sans Pro Light"/>
            </a:endParaRPr>
          </a:p>
        </p:txBody>
      </p:sp>
      <p:sp>
        <p:nvSpPr>
          <p:cNvPr id="60" name="TextBox 59"/>
          <p:cNvSpPr txBox="1"/>
          <p:nvPr/>
        </p:nvSpPr>
        <p:spPr>
          <a:xfrm>
            <a:off x="5864964" y="2067794"/>
            <a:ext cx="1611158" cy="584776"/>
          </a:xfrm>
          <a:prstGeom prst="rect">
            <a:avLst/>
          </a:prstGeom>
          <a:noFill/>
        </p:spPr>
        <p:txBody>
          <a:bodyPr wrap="square" rtlCol="0">
            <a:spAutoFit/>
          </a:bodyPr>
          <a:lstStyle/>
          <a:p>
            <a:r>
              <a:rPr lang="en-US" sz="3200" dirty="0">
                <a:solidFill>
                  <a:schemeClr val="accent4"/>
                </a:solidFill>
                <a:latin typeface="+mj-lt"/>
                <a:cs typeface="Source Sans Pro Light"/>
              </a:rPr>
              <a:t>TaskSet</a:t>
            </a:r>
          </a:p>
        </p:txBody>
      </p:sp>
      <p:sp>
        <p:nvSpPr>
          <p:cNvPr id="61" name="TextBox 60"/>
          <p:cNvSpPr txBox="1"/>
          <p:nvPr/>
        </p:nvSpPr>
        <p:spPr>
          <a:xfrm>
            <a:off x="8519373" y="1996748"/>
            <a:ext cx="991756" cy="584776"/>
          </a:xfrm>
          <a:prstGeom prst="rect">
            <a:avLst/>
          </a:prstGeom>
          <a:noFill/>
        </p:spPr>
        <p:txBody>
          <a:bodyPr wrap="square" rtlCol="0">
            <a:spAutoFit/>
          </a:bodyPr>
          <a:lstStyle/>
          <a:p>
            <a:r>
              <a:rPr lang="en-US" sz="3200" dirty="0">
                <a:solidFill>
                  <a:schemeClr val="accent4"/>
                </a:solidFill>
                <a:latin typeface="+mj-lt"/>
                <a:cs typeface="Source Sans Pro Light"/>
              </a:rPr>
              <a:t>Task</a:t>
            </a:r>
            <a:endParaRPr lang="en-US" sz="2800" dirty="0">
              <a:solidFill>
                <a:schemeClr val="accent4"/>
              </a:solidFill>
              <a:latin typeface="+mj-lt"/>
              <a:cs typeface="Source Sans Pro Light"/>
            </a:endParaRPr>
          </a:p>
        </p:txBody>
      </p:sp>
      <p:sp>
        <p:nvSpPr>
          <p:cNvPr id="62" name="TextBox 61"/>
          <p:cNvSpPr txBox="1"/>
          <p:nvPr/>
        </p:nvSpPr>
        <p:spPr>
          <a:xfrm>
            <a:off x="6629405" y="4622963"/>
            <a:ext cx="2549773" cy="1938992"/>
          </a:xfrm>
          <a:prstGeom prst="rect">
            <a:avLst/>
          </a:prstGeom>
          <a:noFill/>
        </p:spPr>
        <p:txBody>
          <a:bodyPr wrap="square" rtlCol="0">
            <a:spAutoFit/>
          </a:bodyPr>
          <a:lstStyle/>
          <a:p>
            <a:pPr marL="285750" indent="-285750">
              <a:buFontTx/>
              <a:buChar char="-"/>
            </a:pPr>
            <a:r>
              <a:rPr lang="en-US" sz="2400" dirty="0">
                <a:latin typeface="+mj-lt"/>
                <a:cs typeface="Source Sans Pro Light"/>
              </a:rPr>
              <a:t>Launches individual tasks</a:t>
            </a:r>
          </a:p>
          <a:p>
            <a:pPr marL="285750" indent="-285750">
              <a:buFontTx/>
              <a:buChar char="-"/>
            </a:pPr>
            <a:endParaRPr lang="en-US" sz="2400" dirty="0">
              <a:latin typeface="+mj-lt"/>
              <a:cs typeface="Source Sans Pro Light"/>
            </a:endParaRPr>
          </a:p>
          <a:p>
            <a:pPr marL="285750" indent="-285750">
              <a:buFontTx/>
              <a:buChar char="-"/>
            </a:pPr>
            <a:r>
              <a:rPr lang="en-US" sz="2400" dirty="0">
                <a:latin typeface="+mj-lt"/>
                <a:cs typeface="Source Sans Pro Light"/>
              </a:rPr>
              <a:t>Retry failed or straggling tasks</a:t>
            </a:r>
          </a:p>
        </p:txBody>
      </p:sp>
    </p:spTree>
    <p:extLst>
      <p:ext uri="{BB962C8B-B14F-4D97-AF65-F5344CB8AC3E}">
        <p14:creationId xmlns:p14="http://schemas.microsoft.com/office/powerpoint/2010/main" val="4374259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2.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3.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3015</TotalTime>
  <Words>1689</Words>
  <Application>Microsoft Office PowerPoint</Application>
  <PresentationFormat>Widescreen</PresentationFormat>
  <Paragraphs>169</Paragraphs>
  <Slides>10</Slides>
  <Notes>7</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10</vt:i4>
      </vt:variant>
    </vt:vector>
  </HeadingPairs>
  <TitlesOfParts>
    <vt:vector size="30" baseType="lpstr">
      <vt:lpstr>ＭＳ Ｐゴシック</vt:lpstr>
      <vt:lpstr>ＭＳ Ｐゴシック</vt:lpstr>
      <vt:lpstr>Anonymous Pro</vt:lpstr>
      <vt:lpstr>Arial</vt:lpstr>
      <vt:lpstr>Calibri</vt:lpstr>
      <vt:lpstr>Calibri Light</vt:lpstr>
      <vt:lpstr>Consolas</vt:lpstr>
      <vt:lpstr>Segoe</vt:lpstr>
      <vt:lpstr>Segoe Pro</vt:lpstr>
      <vt:lpstr>Segoe Semibold</vt:lpstr>
      <vt:lpstr>Segoe UI</vt:lpstr>
      <vt:lpstr>Segoe UI Light</vt:lpstr>
      <vt:lpstr>Source Sans Pro</vt:lpstr>
      <vt:lpstr>Source Sans Pro </vt:lpstr>
      <vt:lpstr>Source Sans Pro Light</vt:lpstr>
      <vt:lpstr>Wingdings</vt:lpstr>
      <vt:lpstr>ads-edu-theme</vt:lpstr>
      <vt:lpstr>2_Windows Server</vt:lpstr>
      <vt:lpstr>Theme1</vt:lpstr>
      <vt:lpstr>think-cell Slide</vt:lpstr>
      <vt:lpstr>Spark on HDInsight Spark Architecture</vt:lpstr>
      <vt:lpstr>PowerPoint Presentation</vt:lpstr>
      <vt:lpstr>Launching the Spark In Standalone Mode</vt:lpstr>
      <vt:lpstr>Spark on YARN Mode</vt:lpstr>
      <vt:lpstr>Spark Driver, Executors, Stages, and Tasks</vt:lpstr>
      <vt:lpstr>Spark Driver, Executors, Stages, and Tasks</vt:lpstr>
      <vt:lpstr>Spark Run Time Architecture</vt:lpstr>
      <vt:lpstr>Physical Execution of an Application</vt:lpstr>
      <vt:lpstr>Scheduling 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Fundamentals</dc:title>
  <dc:creator>Ali-Kazim Zaidi</dc:creator>
  <cp:lastModifiedBy>Ali-Kazim Zaidi</cp:lastModifiedBy>
  <cp:revision>12</cp:revision>
  <dcterms:created xsi:type="dcterms:W3CDTF">2017-01-20T16:51:02Z</dcterms:created>
  <dcterms:modified xsi:type="dcterms:W3CDTF">2017-01-23T19:07:37Z</dcterms:modified>
</cp:coreProperties>
</file>